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7" r:id="rId10"/>
    <p:sldId id="266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</a:t>
            </a:r>
            <a:br>
              <a:rPr lang="en-GB" dirty="0" smtClean="0"/>
            </a:br>
            <a:r>
              <a:rPr lang="en-GB" sz="7300" dirty="0" smtClean="0"/>
              <a:t>stay </a:t>
            </a:r>
            <a:r>
              <a:rPr lang="en-GB" sz="7300" dirty="0"/>
              <a:t>&amp; </a:t>
            </a:r>
            <a:r>
              <a:rPr lang="en-GB" sz="7300" dirty="0" smtClean="0"/>
              <a:t>learn</a:t>
            </a:r>
            <a:endParaRPr lang="en-GB" sz="10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GB" dirty="0" smtClean="0"/>
              <a:t>YEAR 1</a:t>
            </a:r>
            <a:endParaRPr lang="en-GB" dirty="0"/>
          </a:p>
        </p:txBody>
      </p:sp>
      <p:pic>
        <p:nvPicPr>
          <p:cNvPr id="1026" name="Picture 2" descr="Discover useful and exciting ways to teach phonicsㅣTwink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291" y="-131764"/>
            <a:ext cx="6102670" cy="257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138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400" dirty="0" smtClean="0"/>
              <a:t>ANY QUESTIONS?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75841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dirty="0" smtClean="0"/>
              <a:t>What is phonics?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A method of teaching beginners to read and pronounce words by learning to associate letters or letter groups with the sounds they represent. 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There are 44 main sounds in the English Language. Each sound is represented by a grapheme (the written representation of a sound).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2213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579" y="652119"/>
            <a:ext cx="9603275" cy="1049235"/>
          </a:xfrm>
        </p:spPr>
        <p:txBody>
          <a:bodyPr>
            <a:normAutofit/>
          </a:bodyPr>
          <a:lstStyle/>
          <a:p>
            <a:r>
              <a:rPr lang="en-GB" sz="5400" dirty="0" smtClean="0"/>
              <a:t>Key vocabulary 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932" y="2015732"/>
            <a:ext cx="11463867" cy="42326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GB" sz="2600" b="1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Phoneme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: the smallest single identifiable sound in a word. </a:t>
            </a:r>
            <a:endParaRPr lang="en-GB" sz="2600" dirty="0" smtClean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GB" sz="26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   For 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example, in the word 'cat' there are three phonemes c/a/t</a:t>
            </a:r>
            <a:r>
              <a:rPr lang="en-GB" sz="26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.</a:t>
            </a:r>
            <a:endParaRPr lang="en-GB" sz="2600" dirty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600" b="1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Grapheme: 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the written representation of a sound. </a:t>
            </a:r>
          </a:p>
          <a:p>
            <a:pPr>
              <a:lnSpc>
                <a:spcPct val="150000"/>
              </a:lnSpc>
            </a:pPr>
            <a:r>
              <a:rPr lang="en-GB" sz="2600" b="1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Digraph: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two letters making one sound. For example, /</a:t>
            </a:r>
            <a:r>
              <a:rPr lang="en-GB" sz="2600" dirty="0" err="1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sh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/ in the word '</a:t>
            </a:r>
            <a:r>
              <a:rPr lang="en-GB" sz="2600" b="1" dirty="0">
                <a:solidFill>
                  <a:srgbClr val="82368C"/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sh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op'. </a:t>
            </a:r>
          </a:p>
          <a:p>
            <a:pPr>
              <a:lnSpc>
                <a:spcPct val="150000"/>
              </a:lnSpc>
            </a:pPr>
            <a:r>
              <a:rPr lang="en-GB" sz="2600" b="1" dirty="0" err="1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Trigraph</a:t>
            </a:r>
            <a:r>
              <a:rPr lang="en-GB" sz="2600" b="1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: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three letters making one sound. For example, /</a:t>
            </a:r>
            <a:r>
              <a:rPr lang="en-GB" sz="2600" dirty="0" err="1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igh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/ in the word 'n</a:t>
            </a:r>
            <a:r>
              <a:rPr lang="en-GB" sz="2600" b="1" dirty="0">
                <a:solidFill>
                  <a:srgbClr val="82368C"/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igh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t'.</a:t>
            </a:r>
          </a:p>
          <a:p>
            <a:pPr>
              <a:lnSpc>
                <a:spcPct val="150000"/>
              </a:lnSpc>
            </a:pPr>
            <a:r>
              <a:rPr lang="en-GB" sz="2600" b="1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Split digraph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: two vowel letters split but are split by one or more consonants. For example, /a-e/ in the word 'c</a:t>
            </a:r>
            <a:r>
              <a:rPr lang="en-GB" sz="2600" b="1" dirty="0">
                <a:solidFill>
                  <a:srgbClr val="82368C"/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a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k</a:t>
            </a:r>
            <a:r>
              <a:rPr lang="en-GB" sz="2600" b="1" dirty="0">
                <a:solidFill>
                  <a:srgbClr val="82368C"/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e</a:t>
            </a:r>
            <a:r>
              <a:rPr lang="en-GB" sz="26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'.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1123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1" y="804519"/>
            <a:ext cx="10549466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dirty="0" smtClean="0"/>
              <a:t>ELS – Essential letters and sounds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015732"/>
            <a:ext cx="11040532" cy="34506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Essential Letters and Sounds (ELS) is our chosen phonics </a:t>
            </a:r>
            <a:r>
              <a:rPr lang="en-US" sz="2400" dirty="0" err="1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programme</a:t>
            </a:r>
            <a:endParaRPr lang="en-US" sz="2400" dirty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Children will experience the joy of books and language whilst rapidly acquiring the skills they need to become fluent independent readers and writers.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117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Scarborough's Reading Rope - Sounds-Write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8" t="4282" r="6600" b="4892"/>
          <a:stretch/>
        </p:blipFill>
        <p:spPr bwMode="auto">
          <a:xfrm>
            <a:off x="0" y="369753"/>
            <a:ext cx="12192000" cy="540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012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1" y="804519"/>
            <a:ext cx="10549466" cy="1049235"/>
          </a:xfrm>
        </p:spPr>
        <p:txBody>
          <a:bodyPr>
            <a:normAutofit/>
          </a:bodyPr>
          <a:lstStyle/>
          <a:p>
            <a:pPr algn="ctr"/>
            <a:r>
              <a:rPr lang="en-GB" sz="4800" dirty="0" smtClean="0"/>
              <a:t>Phonics Screening Check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015732"/>
            <a:ext cx="11040532" cy="3450613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50000"/>
              </a:lnSpc>
            </a:pPr>
            <a:r>
              <a:rPr lang="en-US" sz="24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Phonics </a:t>
            </a:r>
            <a:r>
              <a:rPr lang="en-US" sz="24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Screening Check is a statutory assessment conducted in the Summer Term of Year One.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Introduced in 2011, to ensure that all children have learnt phonic decoding to an age-appropriate standard.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The aim of the PSC was to encourage all schools to pursue a rigorous phonics </a:t>
            </a:r>
            <a:r>
              <a:rPr lang="en-US" sz="2400" dirty="0" err="1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programme</a:t>
            </a:r>
            <a:r>
              <a:rPr lang="en-US" sz="24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for all children from the start of primary school.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741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1" y="804519"/>
            <a:ext cx="10549466" cy="1049235"/>
          </a:xfrm>
        </p:spPr>
        <p:txBody>
          <a:bodyPr>
            <a:normAutofit/>
          </a:bodyPr>
          <a:lstStyle/>
          <a:p>
            <a:pPr algn="ctr"/>
            <a:r>
              <a:rPr lang="en-GB" sz="4800" dirty="0" smtClean="0"/>
              <a:t>What does the </a:t>
            </a:r>
            <a:r>
              <a:rPr lang="en-GB" sz="4800" dirty="0" err="1" smtClean="0"/>
              <a:t>psc</a:t>
            </a:r>
            <a:r>
              <a:rPr lang="en-GB" sz="4800" dirty="0" smtClean="0"/>
              <a:t> assess?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015732"/>
            <a:ext cx="11040532" cy="34506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200" b="1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40 words</a:t>
            </a:r>
          </a:p>
          <a:p>
            <a:pPr>
              <a:lnSpc>
                <a:spcPct val="150000"/>
              </a:lnSpc>
            </a:pPr>
            <a:r>
              <a:rPr lang="en-GB" sz="3200" b="1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Section 1: </a:t>
            </a:r>
            <a:r>
              <a:rPr lang="en-GB" sz="32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8 real words and 12 pseudo words</a:t>
            </a:r>
          </a:p>
          <a:p>
            <a:pPr>
              <a:lnSpc>
                <a:spcPct val="150000"/>
              </a:lnSpc>
            </a:pPr>
            <a:r>
              <a:rPr lang="en-GB" sz="3200" b="1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Section 2:</a:t>
            </a:r>
            <a:r>
              <a:rPr lang="en-GB" sz="32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12 real words and 8 pseudo words</a:t>
            </a:r>
          </a:p>
          <a:p>
            <a:endParaRPr lang="en-GB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2BD52F-A49C-4319-B2AC-A17DF0D35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8266" y="2015732"/>
            <a:ext cx="3351214" cy="464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41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6640" y="604102"/>
            <a:ext cx="9398000" cy="1049235"/>
          </a:xfrm>
        </p:spPr>
        <p:txBody>
          <a:bodyPr>
            <a:normAutofit/>
          </a:bodyPr>
          <a:lstStyle/>
          <a:p>
            <a:r>
              <a:rPr lang="en-GB" sz="4800" dirty="0" smtClean="0"/>
              <a:t>Key Information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33" y="2015067"/>
            <a:ext cx="5592640" cy="407781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Pseudo words, are not real words. In the </a:t>
            </a:r>
            <a:endParaRPr lang="en-GB" sz="2800" dirty="0" smtClean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assessment</a:t>
            </a: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, </a:t>
            </a: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these </a:t>
            </a: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words will have an alien image next to them.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All accents will be taken into account when the child is answering.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Any pronunciation difficulties will be taken into account.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Your child’s final answer is what we will take</a:t>
            </a: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Children who have not met the standard in Year 1 will re-take the screening check in Year 2. </a:t>
            </a:r>
            <a:endParaRPr lang="en-GB" sz="2800" dirty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030" name="Picture 6" descr="Preparing For The Phonics Screening Test | Monster Phon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661" y="2198226"/>
            <a:ext cx="6329819" cy="4434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820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724" y="391160"/>
            <a:ext cx="5186007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dirty="0" smtClean="0"/>
              <a:t>How can you Help at home?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89" y="2015067"/>
            <a:ext cx="6839211" cy="4077811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lnSpc>
                <a:spcPct val="150000"/>
              </a:lnSpc>
            </a:pP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Read children’s </a:t>
            </a: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decodable books. </a:t>
            </a: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Children are reading from books which are entirely decodable. </a:t>
            </a: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We only use pure sounds when decoding words (no ‘uh’ after the sound)</a:t>
            </a:r>
          </a:p>
          <a:p>
            <a:pPr marL="285750" indent="-285750">
              <a:lnSpc>
                <a:spcPct val="150000"/>
              </a:lnSpc>
            </a:pP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We </a:t>
            </a: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want them to practise reading their book </a:t>
            </a: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five </a:t>
            </a:r>
            <a:r>
              <a:rPr lang="en-GB" sz="2800" dirty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times across the week working on these skills: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- decoding</a:t>
            </a:r>
            <a:endParaRPr lang="en-GB" sz="2800" dirty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- fluency</a:t>
            </a:r>
            <a:endParaRPr lang="en-GB" sz="2800" dirty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800" dirty="0" smtClean="0"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- expression</a:t>
            </a:r>
            <a:endParaRPr lang="en-GB" sz="2800" dirty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endParaRPr lang="en-GB" sz="2800" dirty="0"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6650" y="0"/>
            <a:ext cx="4705350" cy="693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87881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62</TotalTime>
  <Words>444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Gill Sans MT</vt:lpstr>
      <vt:lpstr>Open Sans</vt:lpstr>
      <vt:lpstr>Gallery</vt:lpstr>
      <vt:lpstr>   stay &amp; learn</vt:lpstr>
      <vt:lpstr>What is phonics?</vt:lpstr>
      <vt:lpstr>Key vocabulary </vt:lpstr>
      <vt:lpstr>ELS – Essential letters and sounds</vt:lpstr>
      <vt:lpstr>PowerPoint Presentation</vt:lpstr>
      <vt:lpstr>Phonics Screening Check</vt:lpstr>
      <vt:lpstr>What does the psc assess?</vt:lpstr>
      <vt:lpstr>Key Information</vt:lpstr>
      <vt:lpstr>How can you Help at home?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stay &amp; learn</dc:title>
  <dc:creator>Kayleigh Southern</dc:creator>
  <cp:lastModifiedBy>Kayleigh Southern</cp:lastModifiedBy>
  <cp:revision>9</cp:revision>
  <dcterms:created xsi:type="dcterms:W3CDTF">2025-01-16T22:11:48Z</dcterms:created>
  <dcterms:modified xsi:type="dcterms:W3CDTF">2025-01-20T17:32:50Z</dcterms:modified>
</cp:coreProperties>
</file>